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70" r:id="rId5"/>
    <p:sldId id="259" r:id="rId6"/>
    <p:sldId id="260" r:id="rId7"/>
    <p:sldId id="266" r:id="rId8"/>
    <p:sldId id="261" r:id="rId9"/>
    <p:sldId id="276" r:id="rId10"/>
    <p:sldId id="274" r:id="rId11"/>
    <p:sldId id="275" r:id="rId12"/>
    <p:sldId id="277" r:id="rId13"/>
    <p:sldId id="262" r:id="rId14"/>
    <p:sldId id="284" r:id="rId15"/>
    <p:sldId id="271" r:id="rId16"/>
    <p:sldId id="278" r:id="rId17"/>
    <p:sldId id="281" r:id="rId18"/>
    <p:sldId id="286" r:id="rId19"/>
    <p:sldId id="287" r:id="rId20"/>
    <p:sldId id="279" r:id="rId21"/>
    <p:sldId id="282" r:id="rId22"/>
    <p:sldId id="280" r:id="rId23"/>
    <p:sldId id="285" r:id="rId24"/>
    <p:sldId id="283" r:id="rId25"/>
    <p:sldId id="291" r:id="rId26"/>
    <p:sldId id="294" r:id="rId27"/>
    <p:sldId id="297" r:id="rId28"/>
    <p:sldId id="292" r:id="rId29"/>
    <p:sldId id="295" r:id="rId30"/>
    <p:sldId id="268" r:id="rId31"/>
    <p:sldId id="269" r:id="rId32"/>
    <p:sldId id="298" r:id="rId33"/>
    <p:sldId id="288" r:id="rId34"/>
    <p:sldId id="289" r:id="rId35"/>
    <p:sldId id="290" r:id="rId36"/>
    <p:sldId id="26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82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39957-B5B1-42D2-A39F-1A3435080775}" type="datetimeFigureOut">
              <a:rPr lang="en-US" smtClean="0"/>
              <a:t>3/11/2011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7BB6E-F5A3-4073-8005-4F1FDF6A7C3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7BB6E-F5A3-4073-8005-4F1FDF6A7C33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715-BD19-482A-B9B2-8F5619E55ABE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CC7B1-3A50-460E-9D55-57CFF5CF7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715-BD19-482A-B9B2-8F5619E55ABE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CC7B1-3A50-460E-9D55-57CFF5CF7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715-BD19-482A-B9B2-8F5619E55ABE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CC7B1-3A50-460E-9D55-57CFF5CF7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715-BD19-482A-B9B2-8F5619E55ABE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CC7B1-3A50-460E-9D55-57CFF5CF7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715-BD19-482A-B9B2-8F5619E55ABE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CC7B1-3A50-460E-9D55-57CFF5CF7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715-BD19-482A-B9B2-8F5619E55ABE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CC7B1-3A50-460E-9D55-57CFF5CF7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715-BD19-482A-B9B2-8F5619E55ABE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CC7B1-3A50-460E-9D55-57CFF5CF7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715-BD19-482A-B9B2-8F5619E55ABE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CC7B1-3A50-460E-9D55-57CFF5CF7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715-BD19-482A-B9B2-8F5619E55ABE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CC7B1-3A50-460E-9D55-57CFF5CF7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715-BD19-482A-B9B2-8F5619E55ABE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CC7B1-3A50-460E-9D55-57CFF5CF7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1715-BD19-482A-B9B2-8F5619E55ABE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CC7B1-3A50-460E-9D55-57CFF5CF7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D1715-BD19-482A-B9B2-8F5619E55ABE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CC7B1-3A50-460E-9D55-57CFF5CF77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tonightssky.com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user\My%20Documents\Astronomy\NOVAC\Astro%20Imaging%20Forum\MayCal11.pdf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oleObject" Target="file:///C:\Documents%20and%20Settings\user\My%20Documents\Astronomy\NOVAC\Astro%20Imaging%20Forum\Image%20Planning.vsd\Drawing\~Page-1\Text%20block%208pt.69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oleObject" Target="file:///C:\Documents%20and%20Settings\user\My%20Documents\Astronomy\NOVAC\Astro%20Imaging%20Forum\Image%20Planning.vsd\Drawing\~Page-1\Text%20block%208pt.69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Planning for Astroimaging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7010400" cy="2438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Bob Traube</a:t>
            </a:r>
          </a:p>
          <a:p>
            <a:r>
              <a:rPr lang="en-US" sz="2800" dirty="0" smtClean="0"/>
              <a:t>Trauber@aol.com – </a:t>
            </a:r>
            <a:r>
              <a:rPr lang="en-US" sz="2800" dirty="0" smtClean="0"/>
              <a:t>Newnebula@aol.com</a:t>
            </a:r>
          </a:p>
          <a:p>
            <a:r>
              <a:rPr lang="en-US" sz="2800" dirty="0" smtClean="0"/>
              <a:t> www.trauber.com</a:t>
            </a:r>
            <a:endParaRPr lang="en-US" sz="2800" dirty="0" smtClean="0"/>
          </a:p>
          <a:p>
            <a:r>
              <a:rPr lang="en-US" sz="2800" dirty="0" smtClean="0"/>
              <a:t>March 12, 2011</a:t>
            </a:r>
          </a:p>
          <a:p>
            <a:r>
              <a:rPr lang="en-US" sz="2800" dirty="0" smtClean="0"/>
              <a:t>George Mason University</a:t>
            </a:r>
          </a:p>
          <a:p>
            <a:r>
              <a:rPr lang="en-US" sz="2800" dirty="0" smtClean="0"/>
              <a:t>Fairfax, Virginia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11266" name="Picture 2" descr="http://maaws.com/maaw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67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Collection</a:t>
            </a:r>
            <a:br>
              <a:rPr lang="en-US" dirty="0" smtClean="0"/>
            </a:br>
            <a:r>
              <a:rPr lang="en-US" sz="3600" dirty="0" smtClean="0">
                <a:hlinkClick r:id="rId2"/>
              </a:rPr>
              <a:t> http://tonightssky.com/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81000" y="1371600"/>
            <a:ext cx="8458200" cy="5400675"/>
            <a:chOff x="381000" y="1371600"/>
            <a:chExt cx="8458200" cy="5400675"/>
          </a:xfrm>
        </p:grpSpPr>
        <p:pic>
          <p:nvPicPr>
            <p:cNvPr id="4505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1371600"/>
              <a:ext cx="8458200" cy="540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6"/>
            <p:cNvSpPr/>
            <p:nvPr/>
          </p:nvSpPr>
          <p:spPr>
            <a:xfrm>
              <a:off x="2514600" y="5181600"/>
              <a:ext cx="16764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648200" y="5486400"/>
              <a:ext cx="16764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068286" y="4234544"/>
              <a:ext cx="16764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 Nebula and Clusters</a:t>
            </a:r>
            <a:br>
              <a:rPr lang="en-US" dirty="0" smtClean="0"/>
            </a:br>
            <a:r>
              <a:rPr lang="en-US" sz="3100" dirty="0" smtClean="0"/>
              <a:t>(Partial List of 65 objects found)</a:t>
            </a:r>
            <a:endParaRPr lang="en-US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74390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762000" y="838200"/>
          <a:ext cx="7543800" cy="5829300"/>
        </p:xfrm>
        <a:graphic>
          <a:graphicData uri="http://schemas.openxmlformats.org/presentationml/2006/ole">
            <p:oleObj spid="_x0000_s47106" name="Acrobat Document" r:id="rId3" imgW="7543800" imgH="5829300" progId="AcroExch.Document.7">
              <p:link updateAutomatic="1"/>
            </p:oleObj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2400" dirty="0" smtClean="0"/>
              <a:t>http://www.pa.msu.edu/abrams/</a:t>
            </a:r>
            <a:r>
              <a:rPr lang="en-US" sz="2400" dirty="0" smtClean="0">
                <a:solidFill>
                  <a:srgbClr val="FF0000"/>
                </a:solidFill>
              </a:rPr>
              <a:t>SkyCalendar</a:t>
            </a:r>
            <a:r>
              <a:rPr lang="en-US" sz="2400" dirty="0" smtClean="0"/>
              <a:t>/Index.html</a:t>
            </a:r>
            <a:endParaRPr lang="en-US" sz="2400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352800"/>
            <a:ext cx="2652713" cy="330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5638800" y="2590800"/>
            <a:ext cx="3352800" cy="76200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4038600" y="4419600"/>
            <a:ext cx="3200400" cy="137160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Planning</a:t>
            </a:r>
            <a:endParaRPr lang="en-US" dirty="0"/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760413" y="1066800"/>
          <a:ext cx="7943850" cy="6235700"/>
        </p:xfrm>
        <a:graphic>
          <a:graphicData uri="http://schemas.openxmlformats.org/presentationml/2006/ole">
            <p:oleObj spid="_x0000_s19459" name="Visio" r:id="rId3" imgW="4088130" imgH="3222496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Planning</a:t>
            </a:r>
            <a:endParaRPr lang="en-US" dirty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685800" y="1066800"/>
          <a:ext cx="7162800" cy="2960952"/>
        </p:xfrm>
        <a:graphic>
          <a:graphicData uri="http://schemas.openxmlformats.org/presentationml/2006/ole">
            <p:oleObj spid="_x0000_s76802" name="Visio" r:id="rId3" imgW="3716828" imgH="1544785" progId="Visio.Drawing.11">
              <p:embed/>
            </p:oleObj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2247900" y="3940630"/>
          <a:ext cx="4038600" cy="2879706"/>
        </p:xfrm>
        <a:graphic>
          <a:graphicData uri="http://schemas.openxmlformats.org/presentationml/2006/ole">
            <p:oleObj spid="_x0000_s76803" name="Visio" r:id="rId4" imgW="2101388" imgH="1499320" progId="Visio.Drawing.11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Planning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824865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00400" y="1295400"/>
            <a:ext cx="5387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Starry Night Pro screen capture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Image Planning Card</a:t>
            </a:r>
            <a:endParaRPr lang="en-US" dirty="0"/>
          </a:p>
        </p:txBody>
      </p:sp>
      <p:pic>
        <p:nvPicPr>
          <p:cNvPr id="5" name="Content Placeholder 4" descr="Christmas Tree diagr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066800"/>
            <a:ext cx="7696200" cy="5497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Resulting Photo</a:t>
            </a:r>
            <a:endParaRPr lang="en-US" dirty="0"/>
          </a:p>
        </p:txBody>
      </p:sp>
      <p:pic>
        <p:nvPicPr>
          <p:cNvPr id="10" name="Content Placeholder 9" descr="Christmas Tree Cluster reduc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690241" y="1852041"/>
            <a:ext cx="5486400" cy="3915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Planning Card</a:t>
            </a:r>
            <a:endParaRPr lang="en-US" dirty="0"/>
          </a:p>
        </p:txBody>
      </p:sp>
      <p:pic>
        <p:nvPicPr>
          <p:cNvPr id="4" name="Content Placeholder 3" descr="Bubble Nebula Car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Resulting Photo</a:t>
            </a:r>
            <a:endParaRPr lang="en-US" dirty="0"/>
          </a:p>
        </p:txBody>
      </p:sp>
      <p:pic>
        <p:nvPicPr>
          <p:cNvPr id="4" name="Content Placeholder 3" descr="Bubble Nebula Reduc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189037"/>
            <a:ext cx="7708162" cy="5135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Astro imaging process flow</a:t>
            </a:r>
          </a:p>
          <a:p>
            <a:pPr lvl="1"/>
            <a:r>
              <a:rPr lang="en-US" dirty="0" smtClean="0"/>
              <a:t>Concept Formulation</a:t>
            </a:r>
          </a:p>
          <a:p>
            <a:pPr lvl="1"/>
            <a:r>
              <a:rPr lang="en-US" dirty="0" smtClean="0"/>
              <a:t>Target Information Collection</a:t>
            </a:r>
          </a:p>
          <a:p>
            <a:pPr lvl="1"/>
            <a:r>
              <a:rPr lang="en-US" dirty="0" smtClean="0"/>
              <a:t>Image Planning</a:t>
            </a:r>
          </a:p>
          <a:p>
            <a:pPr lvl="1"/>
            <a:r>
              <a:rPr lang="en-US" dirty="0" smtClean="0"/>
              <a:t>Test Image Capture</a:t>
            </a:r>
          </a:p>
          <a:p>
            <a:r>
              <a:rPr lang="en-US" dirty="0" smtClean="0"/>
              <a:t>Thoughts on final image capture and post processing</a:t>
            </a:r>
          </a:p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Image Planning Card</a:t>
            </a:r>
            <a:endParaRPr lang="en-US" dirty="0"/>
          </a:p>
        </p:txBody>
      </p:sp>
      <p:pic>
        <p:nvPicPr>
          <p:cNvPr id="4" name="Content Placeholder 3" descr="Lunar Eclipse Sequence narrow fiel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143000"/>
            <a:ext cx="8305800" cy="553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Resulting Photo</a:t>
            </a:r>
            <a:endParaRPr lang="en-US" dirty="0"/>
          </a:p>
        </p:txBody>
      </p:sp>
      <p:pic>
        <p:nvPicPr>
          <p:cNvPr id="6" name="Content Placeholder 5" descr="Faithful composite 5x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066800"/>
            <a:ext cx="7391400" cy="5278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Image Planning Card</a:t>
            </a:r>
            <a:endParaRPr lang="en-US" dirty="0"/>
          </a:p>
        </p:txBody>
      </p:sp>
      <p:pic>
        <p:nvPicPr>
          <p:cNvPr id="4" name="Content Placeholder 3" descr="Lunar Eclipse Sequence wide fiel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143000"/>
            <a:ext cx="8332613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Planning</a:t>
            </a:r>
            <a:endParaRPr lang="en-US" dirty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685800" y="1066800"/>
          <a:ext cx="7162800" cy="2960952"/>
        </p:xfrm>
        <a:graphic>
          <a:graphicData uri="http://schemas.openxmlformats.org/presentationml/2006/ole">
            <p:oleObj spid="_x0000_s77826" name="Visio" r:id="rId3" imgW="3716828" imgH="1544785" progId="Visio.Drawing.11">
              <p:embed/>
            </p:oleObj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2247900" y="3940630"/>
          <a:ext cx="4038600" cy="2879706"/>
        </p:xfrm>
        <a:graphic>
          <a:graphicData uri="http://schemas.openxmlformats.org/presentationml/2006/ole">
            <p:oleObj spid="_x0000_s77827" name="Visio" r:id="rId4" imgW="2101388" imgH="1499320" progId="Visio.Drawing.11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Desired Imaging time and </a:t>
            </a:r>
            <a:r>
              <a:rPr lang="en-US" dirty="0" err="1" smtClean="0">
                <a:solidFill>
                  <a:srgbClr val="FF0000"/>
                </a:solidFill>
              </a:rPr>
              <a:t>Az</a:t>
            </a:r>
            <a:r>
              <a:rPr lang="en-US" dirty="0" smtClean="0">
                <a:solidFill>
                  <a:srgbClr val="FF0000"/>
                </a:solidFill>
              </a:rPr>
              <a:t>-El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An object near the horizon is best imaged while it crosses the meridian</a:t>
            </a:r>
          </a:p>
          <a:p>
            <a:pPr lvl="1">
              <a:buSzPct val="150000"/>
              <a:buFont typeface="Wingdings" pitchFamily="2" charset="2"/>
              <a:buChar char=""/>
            </a:pPr>
            <a:endParaRPr lang="en-US" dirty="0" smtClean="0"/>
          </a:p>
          <a:p>
            <a:pPr marL="406400" lvl="1">
              <a:buSzPct val="150000"/>
              <a:buFont typeface="Wingdings" pitchFamily="2" charset="2"/>
              <a:buChar char=""/>
            </a:pPr>
            <a:r>
              <a:rPr lang="en-US" sz="2600" dirty="0" smtClean="0"/>
              <a:t>Reduce atmospheric distortion</a:t>
            </a:r>
          </a:p>
          <a:p>
            <a:pPr marL="406400" lvl="1">
              <a:buSzPct val="150000"/>
              <a:buFont typeface="Wingdings" pitchFamily="2" charset="2"/>
              <a:buChar char=""/>
            </a:pPr>
            <a:r>
              <a:rPr lang="en-US" sz="2600" dirty="0" smtClean="0"/>
              <a:t>Allows for better color capture</a:t>
            </a:r>
          </a:p>
          <a:p>
            <a:pPr marL="406400" lvl="1">
              <a:buSzPct val="150000"/>
              <a:buNone/>
            </a:pPr>
            <a:endParaRPr lang="en-US" sz="2600" dirty="0" smtClean="0"/>
          </a:p>
          <a:p>
            <a:pPr marL="406400" lvl="1">
              <a:buSzPct val="150000"/>
              <a:buFont typeface="Wingdings" pitchFamily="2" charset="2"/>
              <a:buChar char=""/>
            </a:pPr>
            <a:r>
              <a:rPr lang="en-US" sz="2600" dirty="0" smtClean="0"/>
              <a:t>But it limits the image duration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28800"/>
            <a:ext cx="3200400" cy="479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105400" y="1371600"/>
            <a:ext cx="380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NGC 6334 – Cats Paw Nebula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Desired Imaging time and </a:t>
            </a:r>
            <a:r>
              <a:rPr lang="en-US" dirty="0" err="1" smtClean="0">
                <a:solidFill>
                  <a:srgbClr val="FF0000"/>
                </a:solidFill>
              </a:rPr>
              <a:t>Az</a:t>
            </a:r>
            <a:r>
              <a:rPr lang="en-US" dirty="0" smtClean="0">
                <a:solidFill>
                  <a:srgbClr val="FF0000"/>
                </a:solidFill>
              </a:rPr>
              <a:t>-El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 specific event considerations</a:t>
            </a:r>
          </a:p>
          <a:p>
            <a:pPr lvl="1"/>
            <a:r>
              <a:rPr lang="en-US" dirty="0" smtClean="0"/>
              <a:t>Pre sync time with official source</a:t>
            </a:r>
          </a:p>
          <a:p>
            <a:pPr lvl="2"/>
            <a:r>
              <a:rPr lang="en-US" dirty="0" smtClean="0"/>
              <a:t>http://www.time.gov/timezone.cgi?Eastern/d/-</a:t>
            </a:r>
            <a:r>
              <a:rPr lang="en-US" dirty="0" smtClean="0"/>
              <a:t>5</a:t>
            </a:r>
          </a:p>
          <a:p>
            <a:pPr lvl="2"/>
            <a:r>
              <a:rPr lang="en-US" dirty="0" smtClean="0"/>
              <a:t>http://</a:t>
            </a:r>
            <a:r>
              <a:rPr lang="en-US" dirty="0" smtClean="0"/>
              <a:t>www.docgoerlich.de/utcdate.php  (for Gemini)</a:t>
            </a:r>
            <a:endParaRPr lang="en-US" dirty="0" smtClean="0"/>
          </a:p>
          <a:p>
            <a:pPr lvl="1"/>
            <a:r>
              <a:rPr lang="en-US" dirty="0" smtClean="0"/>
              <a:t>Set up earlier than usual, allow for contingencies</a:t>
            </a:r>
          </a:p>
          <a:p>
            <a:pPr lvl="1"/>
            <a:r>
              <a:rPr lang="en-US" dirty="0" smtClean="0"/>
              <a:t>Take several test images if possible</a:t>
            </a:r>
          </a:p>
          <a:p>
            <a:r>
              <a:rPr lang="en-US" dirty="0" smtClean="0"/>
              <a:t>Examples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Iridium Flare</a:t>
            </a:r>
            <a:endParaRPr lang="en-US" dirty="0"/>
          </a:p>
        </p:txBody>
      </p:sp>
      <p:pic>
        <p:nvPicPr>
          <p:cNvPr id="4" name="Content Placeholder 3" descr="Double Iridium Fla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752600"/>
            <a:ext cx="7396258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Lunar Eclipse Feb 20 2008</a:t>
            </a:r>
            <a:endParaRPr lang="en-US" dirty="0"/>
          </a:p>
        </p:txBody>
      </p:sp>
      <p:pic>
        <p:nvPicPr>
          <p:cNvPr id="4" name="Content Placeholder 3" descr="Lunar Eclipse Feb 2 08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2057400"/>
            <a:ext cx="6096000" cy="4067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Venus Transit</a:t>
            </a:r>
            <a:endParaRPr lang="en-US" dirty="0"/>
          </a:p>
        </p:txBody>
      </p:sp>
      <p:pic>
        <p:nvPicPr>
          <p:cNvPr id="4" name="Content Placeholder 3" descr="19c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1371600"/>
            <a:ext cx="6571814" cy="5334000"/>
          </a:xfrm>
        </p:spPr>
      </p:pic>
      <p:pic>
        <p:nvPicPr>
          <p:cNvPr id="5" name="Content Placeholder 6" descr="VenusTransitGC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1214" y="1600200"/>
            <a:ext cx="4961571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Timed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Other examples</a:t>
            </a:r>
          </a:p>
          <a:p>
            <a:pPr lvl="1"/>
            <a:r>
              <a:rPr lang="en-US" dirty="0" smtClean="0"/>
              <a:t>Jupiter moon and shadow transits</a:t>
            </a:r>
          </a:p>
          <a:p>
            <a:pPr lvl="1"/>
            <a:r>
              <a:rPr lang="en-US" dirty="0" smtClean="0"/>
              <a:t>Comets near other objects</a:t>
            </a:r>
          </a:p>
          <a:p>
            <a:pPr lvl="1"/>
            <a:r>
              <a:rPr lang="en-US" dirty="0" smtClean="0"/>
              <a:t>ISS/Shuttle Passes</a:t>
            </a:r>
          </a:p>
          <a:p>
            <a:pPr lvl="1"/>
            <a:r>
              <a:rPr lang="en-US" dirty="0" smtClean="0"/>
              <a:t>Solar </a:t>
            </a:r>
            <a:r>
              <a:rPr lang="en-US" dirty="0" smtClean="0"/>
              <a:t>Eclipse</a:t>
            </a:r>
            <a:endParaRPr lang="en-US" dirty="0" smtClean="0"/>
          </a:p>
          <a:p>
            <a:r>
              <a:rPr lang="en-US" dirty="0" smtClean="0"/>
              <a:t>Potential Sources</a:t>
            </a:r>
          </a:p>
          <a:p>
            <a:pPr lvl="1"/>
            <a:r>
              <a:rPr lang="en-US" sz="2200" dirty="0" smtClean="0"/>
              <a:t>Heavens-Above.com</a:t>
            </a:r>
          </a:p>
          <a:p>
            <a:pPr lvl="1"/>
            <a:r>
              <a:rPr lang="en-US" sz="2100" dirty="0" smtClean="0"/>
              <a:t>http://</a:t>
            </a:r>
            <a:r>
              <a:rPr lang="en-US" sz="2100" dirty="0" smtClean="0"/>
              <a:t>www.minorplanetcenter.org/iau/Ephemerides/Comets/index.html</a:t>
            </a:r>
          </a:p>
          <a:p>
            <a:r>
              <a:rPr lang="en-US" dirty="0" smtClean="0"/>
              <a:t>Animated GIF Creator</a:t>
            </a:r>
          </a:p>
          <a:p>
            <a:pPr lvl="1"/>
            <a:r>
              <a:rPr lang="en-US" sz="2200" dirty="0" smtClean="0"/>
              <a:t>http://www.myspacegens.com/handler.php?gen=animatedimage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Astroimaging Process Flow</a:t>
            </a:r>
            <a:endParaRPr lang="en-US" dirty="0"/>
          </a:p>
        </p:txBody>
      </p:sp>
      <p:graphicFrame>
        <p:nvGraphicFramePr>
          <p:cNvPr id="36865" name="Object 1"/>
          <p:cNvGraphicFramePr>
            <a:graphicFrameLocks noChangeAspect="1"/>
          </p:cNvGraphicFramePr>
          <p:nvPr/>
        </p:nvGraphicFramePr>
        <p:xfrm>
          <a:off x="606425" y="915988"/>
          <a:ext cx="8086725" cy="5865812"/>
        </p:xfrm>
        <a:graphic>
          <a:graphicData uri="http://schemas.openxmlformats.org/presentationml/2006/ole">
            <p:oleObj spid="_x0000_s36865" name="Visio" r:id="rId3" imgW="9996401" imgH="7441416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Image Capture</a:t>
            </a:r>
            <a:endParaRPr lang="en-US" dirty="0"/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814388" y="1597025"/>
          <a:ext cx="7262812" cy="4422775"/>
        </p:xfrm>
        <a:graphic>
          <a:graphicData uri="http://schemas.openxmlformats.org/presentationml/2006/ole">
            <p:oleObj spid="_x0000_s41986" name="Visio" r:id="rId3" imgW="3505200" imgH="2157008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Image Results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1" y="1981200"/>
            <a:ext cx="3733800" cy="639762"/>
          </a:xfrm>
        </p:spPr>
        <p:txBody>
          <a:bodyPr/>
          <a:lstStyle/>
          <a:p>
            <a:r>
              <a:rPr lang="en-US" dirty="0" smtClean="0"/>
              <a:t>Test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2620962"/>
            <a:ext cx="2362200" cy="3951288"/>
          </a:xfrm>
        </p:spPr>
        <p:txBody>
          <a:bodyPr>
            <a:normAutofit/>
          </a:bodyPr>
          <a:lstStyle/>
          <a:p>
            <a:r>
              <a:rPr lang="en-US" dirty="0" smtClean="0"/>
              <a:t>Focus</a:t>
            </a:r>
          </a:p>
          <a:p>
            <a:endParaRPr lang="en-US" dirty="0" smtClean="0"/>
          </a:p>
          <a:p>
            <a:r>
              <a:rPr lang="en-US" dirty="0" smtClean="0"/>
              <a:t>Exposure</a:t>
            </a:r>
          </a:p>
          <a:p>
            <a:endParaRPr lang="en-US" sz="1200" dirty="0" smtClean="0"/>
          </a:p>
          <a:p>
            <a:endParaRPr lang="en-US" dirty="0" smtClean="0"/>
          </a:p>
          <a:p>
            <a:r>
              <a:rPr lang="en-US" dirty="0" smtClean="0"/>
              <a:t>Composition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248400" y="1981200"/>
            <a:ext cx="2590800" cy="6397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Adjustment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2743200" y="2620962"/>
            <a:ext cx="6096001" cy="3951288"/>
          </a:xfrm>
        </p:spPr>
        <p:txBody>
          <a:bodyPr>
            <a:normAutofit/>
          </a:bodyPr>
          <a:lstStyle/>
          <a:p>
            <a:r>
              <a:rPr lang="en-US" dirty="0" smtClean="0"/>
              <a:t>Zoom on nearby star</a:t>
            </a:r>
          </a:p>
          <a:p>
            <a:r>
              <a:rPr lang="en-US" dirty="0" smtClean="0"/>
              <a:t>Is histogram balanced?</a:t>
            </a:r>
          </a:p>
          <a:p>
            <a:pPr lvl="1"/>
            <a:r>
              <a:rPr lang="en-US" dirty="0" smtClean="0"/>
              <a:t>No zero pixels</a:t>
            </a:r>
          </a:p>
          <a:p>
            <a:pPr lvl="1"/>
            <a:r>
              <a:rPr lang="en-US" dirty="0" smtClean="0"/>
              <a:t>“No” saturated pixels</a:t>
            </a:r>
          </a:p>
          <a:p>
            <a:pPr lvl="1"/>
            <a:r>
              <a:rPr lang="en-US" dirty="0" smtClean="0"/>
              <a:t>Reasonable sky glow 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test image to confirm target and orientation (~3 min)</a:t>
            </a:r>
          </a:p>
          <a:p>
            <a:r>
              <a:rPr lang="en-US" dirty="0" smtClean="0"/>
              <a:t>Next test images shorter to confirm orientation adjustments (~1 min)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1308318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Check for Focus, Exposure and Composition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3657600"/>
            <a:ext cx="23622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Adjust sub image exposures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8400" y="2667000"/>
            <a:ext cx="2362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Refocus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048000" y="6172200"/>
            <a:ext cx="5715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 point telescope and rotate camera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Centering Example</a:t>
            </a:r>
            <a:endParaRPr lang="en-US" dirty="0"/>
          </a:p>
        </p:txBody>
      </p:sp>
      <p:pic>
        <p:nvPicPr>
          <p:cNvPr id="9" name="Content Placeholder 8" descr="Eagle small 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44600" y="1865916"/>
            <a:ext cx="6807200" cy="4525962"/>
          </a:xfrm>
        </p:spPr>
      </p:pic>
      <p:pic>
        <p:nvPicPr>
          <p:cNvPr id="10" name="Picture 9" descr="Eagle small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2000631"/>
            <a:ext cx="6400800" cy="4256532"/>
          </a:xfrm>
          <a:prstGeom prst="rect">
            <a:avLst/>
          </a:prstGeom>
        </p:spPr>
      </p:pic>
      <p:pic>
        <p:nvPicPr>
          <p:cNvPr id="11" name="Picture 10" descr="Eagle small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2000631"/>
            <a:ext cx="6400800" cy="4256532"/>
          </a:xfrm>
          <a:prstGeom prst="rect">
            <a:avLst/>
          </a:prstGeom>
        </p:spPr>
      </p:pic>
      <p:pic>
        <p:nvPicPr>
          <p:cNvPr id="12" name="Picture 11" descr="Eagle small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7800" y="2000631"/>
            <a:ext cx="6400800" cy="4256532"/>
          </a:xfrm>
          <a:prstGeom prst="rect">
            <a:avLst/>
          </a:prstGeom>
        </p:spPr>
      </p:pic>
      <p:pic>
        <p:nvPicPr>
          <p:cNvPr id="13" name="Picture 12" descr="Eagle small 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7800" y="1752600"/>
            <a:ext cx="6400800" cy="4752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Camera Histogram</a:t>
            </a:r>
            <a:endParaRPr lang="en-US" dirty="0"/>
          </a:p>
        </p:txBody>
      </p:sp>
      <p:pic>
        <p:nvPicPr>
          <p:cNvPr id="4" name="Content Placeholder 3" descr="Histogram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6179" y="1600200"/>
            <a:ext cx="683164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istogram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6734" y="1600200"/>
            <a:ext cx="687053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 on Image Planning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2800" b="1" dirty="0" smtClean="0"/>
              <a:t>“No </a:t>
            </a:r>
            <a:r>
              <a:rPr lang="en-US" sz="2800" b="1" dirty="0" smtClean="0"/>
              <a:t>amount of planning will ever replace dumb </a:t>
            </a:r>
            <a:r>
              <a:rPr lang="en-US" sz="2800" b="1" dirty="0" smtClean="0"/>
              <a:t>luck.”</a:t>
            </a:r>
            <a:r>
              <a:rPr lang="en-US" sz="2800" dirty="0" smtClean="0"/>
              <a:t> </a:t>
            </a:r>
          </a:p>
          <a:p>
            <a:pPr algn="r">
              <a:buNone/>
            </a:pPr>
            <a:r>
              <a:rPr lang="en-US" sz="2800" dirty="0" smtClean="0"/>
              <a:t>Jerry </a:t>
            </a:r>
            <a:r>
              <a:rPr lang="en-US" sz="2800" dirty="0" err="1" smtClean="0"/>
              <a:t>Lodriguss</a:t>
            </a:r>
            <a:endParaRPr lang="en-US" sz="2800" dirty="0" smtClean="0"/>
          </a:p>
          <a:p>
            <a:pPr algn="r">
              <a:buNone/>
            </a:pPr>
            <a:endParaRPr lang="en-US" sz="2800" dirty="0" smtClean="0"/>
          </a:p>
          <a:p>
            <a:r>
              <a:rPr lang="en-US" dirty="0" smtClean="0"/>
              <a:t>Plan the image but don’t let the planning get in the way of a good picture!</a:t>
            </a:r>
          </a:p>
          <a:p>
            <a:r>
              <a:rPr lang="en-US" dirty="0" smtClean="0"/>
              <a:t>Learn from you previous images – apply it.</a:t>
            </a:r>
          </a:p>
          <a:p>
            <a:r>
              <a:rPr lang="en-US" dirty="0" smtClean="0"/>
              <a:t>Be flexible and creative, and above </a:t>
            </a:r>
            <a:r>
              <a:rPr lang="en-US" dirty="0" smtClean="0"/>
              <a:t>all…</a:t>
            </a:r>
            <a:endParaRPr lang="en-US" dirty="0" smtClean="0"/>
          </a:p>
          <a:p>
            <a:r>
              <a:rPr lang="en-US" b="1" dirty="0" smtClean="0"/>
              <a:t>Have fun!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Omega Centau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81000" y="0"/>
            <a:ext cx="10858499" cy="7239000"/>
          </a:xfrm>
        </p:spPr>
      </p:pic>
      <p:sp>
        <p:nvSpPr>
          <p:cNvPr id="8" name="Rectangle 7"/>
          <p:cNvSpPr>
            <a:spLocks noChangeAspect="1"/>
          </p:cNvSpPr>
          <p:nvPr/>
        </p:nvSpPr>
        <p:spPr>
          <a:xfrm>
            <a:off x="1143000" y="5029200"/>
            <a:ext cx="724813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Questions?</a:t>
            </a:r>
            <a:endParaRPr lang="en-US" sz="8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Formulation</a:t>
            </a:r>
            <a:endParaRPr lang="en-US" dirty="0"/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1295400" y="1600200"/>
          <a:ext cx="5562600" cy="4892560"/>
        </p:xfrm>
        <a:graphic>
          <a:graphicData uri="http://schemas.openxmlformats.org/presentationml/2006/ole">
            <p:oleObj spid="_x0000_s43010" name="Visio" r:id="rId3" imgW="3741420" imgH="3364099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Concept Formulation</a:t>
            </a:r>
            <a:br>
              <a:rPr lang="en-US" dirty="0" smtClean="0"/>
            </a:br>
            <a:r>
              <a:rPr lang="en-US" sz="3600" dirty="0" smtClean="0"/>
              <a:t>What do I want to accomplish?</a:t>
            </a:r>
            <a:endParaRPr lang="en-US" sz="4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Imaging Objective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Interesting pictures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Capture an event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Supplement a previous image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Scientific </a:t>
            </a:r>
            <a:r>
              <a:rPr lang="en-US" sz="2800" dirty="0" smtClean="0"/>
              <a:t>data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Other?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343400" cy="4525963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3200" i="1" dirty="0" smtClean="0"/>
              <a:t>Key</a:t>
            </a:r>
            <a:r>
              <a:rPr lang="en-US" sz="3200" dirty="0" smtClean="0"/>
              <a:t> </a:t>
            </a:r>
            <a:r>
              <a:rPr lang="en-US" sz="3200" i="1" dirty="0" smtClean="0"/>
              <a:t>Considerations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“Rules” of composition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Timing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Data </a:t>
            </a:r>
            <a:r>
              <a:rPr lang="en-US" sz="2800" dirty="0" smtClean="0"/>
              <a:t>needs</a:t>
            </a:r>
          </a:p>
          <a:p>
            <a:pPr lvl="1">
              <a:spcBef>
                <a:spcPts val="0"/>
              </a:spcBef>
            </a:pPr>
            <a:endParaRPr lang="en-US" sz="28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Accuracy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Your call</a:t>
            </a:r>
            <a:endParaRPr lang="en-US" sz="2800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Concept Formulation</a:t>
            </a:r>
            <a:br>
              <a:rPr lang="en-US" dirty="0" smtClean="0"/>
            </a:br>
            <a:r>
              <a:rPr lang="en-US" sz="3600" dirty="0" smtClean="0"/>
              <a:t>What do I want to shoot tonight?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Sources of Inspiration</a:t>
            </a:r>
          </a:p>
          <a:p>
            <a:endParaRPr lang="en-US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pillarsofcreation_hst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2491451"/>
            <a:ext cx="2514600" cy="24798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0" y="5181600"/>
            <a:ext cx="2667000" cy="1323439"/>
          </a:xfrm>
          <a:prstGeom prst="rect">
            <a:avLst/>
          </a:prstGeom>
          <a:noFill/>
          <a:ln w="47625" cap="rnd" cmpd="dbl">
            <a:solidFill>
              <a:schemeClr val="tx2">
                <a:lumMod val="60000"/>
                <a:lumOff val="40000"/>
              </a:schemeClr>
            </a:solidFill>
            <a:miter lim="800000"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2700" cmpd="dbl">
                  <a:solidFill>
                    <a:schemeClr val="tx2">
                      <a:lumMod val="75000"/>
                    </a:schemeClr>
                  </a:solidFill>
                  <a:miter lim="800000"/>
                </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Image</a:t>
            </a:r>
            <a:r>
              <a:rPr lang="en-US" sz="4000" b="1" cap="none" spc="0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 cmpd="dbl">
                  <a:solidFill>
                    <a:schemeClr val="tx2">
                      <a:lumMod val="75000"/>
                    </a:schemeClr>
                  </a:solidFill>
                  <a:miter lim="800000"/>
                </a:ln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Concept</a:t>
            </a:r>
            <a:endParaRPr lang="en-US" sz="4000" b="1" dirty="0">
              <a:ln w="12700" cmpd="dbl">
                <a:solidFill>
                  <a:schemeClr val="tx2">
                    <a:lumMod val="75000"/>
                  </a:schemeClr>
                </a:solidFill>
                <a:miter lim="800000"/>
              </a:ln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381000" y="2286000"/>
          <a:ext cx="3724766" cy="2819400"/>
        </p:xfrm>
        <a:graphic>
          <a:graphicData uri="http://schemas.openxmlformats.org/presentationml/2006/ole">
            <p:oleObj spid="_x0000_s18436" name="Visio" r:id="rId4" imgW="1128453" imgH="823585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Collection</a:t>
            </a:r>
            <a:endParaRPr lang="en-US" dirty="0"/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533400" y="766642"/>
          <a:ext cx="7620000" cy="6624758"/>
        </p:xfrm>
        <a:graphic>
          <a:graphicData uri="http://schemas.openxmlformats.org/presentationml/2006/ole">
            <p:oleObj spid="_x0000_s39939" name="Visio" r:id="rId3" imgW="4124498" imgH="3387699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Information Collection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do I need to know…</a:t>
            </a:r>
          </a:p>
          <a:p>
            <a:pPr lvl="1"/>
            <a:r>
              <a:rPr lang="en-US" dirty="0" smtClean="0"/>
              <a:t>What is it called? (M/NGC/IC, etc.)</a:t>
            </a:r>
          </a:p>
          <a:p>
            <a:pPr lvl="1"/>
            <a:r>
              <a:rPr lang="en-US" dirty="0" smtClean="0"/>
              <a:t>Where is it?</a:t>
            </a:r>
          </a:p>
          <a:p>
            <a:pPr lvl="1"/>
            <a:r>
              <a:rPr lang="en-US" dirty="0" smtClean="0"/>
              <a:t>When is it visible?</a:t>
            </a:r>
          </a:p>
          <a:p>
            <a:pPr lvl="1"/>
            <a:r>
              <a:rPr lang="en-US" dirty="0" smtClean="0"/>
              <a:t>How big is it?</a:t>
            </a:r>
          </a:p>
          <a:p>
            <a:pPr lvl="1"/>
            <a:r>
              <a:rPr lang="en-US" dirty="0" smtClean="0"/>
              <a:t>How bright is it?</a:t>
            </a:r>
          </a:p>
          <a:p>
            <a:pPr lvl="1"/>
            <a:r>
              <a:rPr lang="en-US" b="1" dirty="0" smtClean="0"/>
              <a:t>How were other pictures of it taken?</a:t>
            </a:r>
          </a:p>
          <a:p>
            <a:pPr lvl="1"/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Where can I find this information?</a:t>
            </a:r>
          </a:p>
          <a:p>
            <a:pPr lvl="1"/>
            <a:r>
              <a:rPr lang="en-US" dirty="0" smtClean="0"/>
              <a:t>Various star charts &amp; planetarium software</a:t>
            </a:r>
          </a:p>
          <a:p>
            <a:pPr lvl="1"/>
            <a:r>
              <a:rPr lang="en-US" dirty="0" smtClean="0"/>
              <a:t>Google/Yahoo/Bing searches</a:t>
            </a:r>
          </a:p>
          <a:p>
            <a:pPr lvl="1"/>
            <a:r>
              <a:rPr lang="en-US" dirty="0" smtClean="0"/>
              <a:t>NOVAC/SEDS/User Groups and other useful links*</a:t>
            </a:r>
          </a:p>
          <a:p>
            <a:pPr lvl="1"/>
            <a:r>
              <a:rPr lang="en-US" dirty="0" smtClean="0"/>
              <a:t>NASA</a:t>
            </a:r>
          </a:p>
          <a:p>
            <a:pPr lvl="1"/>
            <a:r>
              <a:rPr lang="en-US" dirty="0" smtClean="0"/>
              <a:t>Your fellow astronomers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6172200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See MAAWS handouts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Information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Internet</a:t>
            </a:r>
          </a:p>
          <a:p>
            <a:pPr lvl="1"/>
            <a:r>
              <a:rPr lang="en-US" sz="2400" dirty="0" smtClean="0"/>
              <a:t>http://</a:t>
            </a:r>
            <a:r>
              <a:rPr lang="en-US" sz="2400" dirty="0" smtClean="0">
                <a:solidFill>
                  <a:srgbClr val="FF0000"/>
                </a:solidFill>
              </a:rPr>
              <a:t>tonightssky.com</a:t>
            </a:r>
            <a:r>
              <a:rPr lang="en-US" sz="2400" dirty="0" smtClean="0"/>
              <a:t>/  - from Earth and Sky</a:t>
            </a:r>
          </a:p>
          <a:p>
            <a:pPr lvl="1"/>
            <a:r>
              <a:rPr lang="en-US" sz="2400" dirty="0" smtClean="0"/>
              <a:t>http://www.pa.msu.edu/abrams/</a:t>
            </a:r>
            <a:r>
              <a:rPr lang="en-US" sz="2400" dirty="0" smtClean="0">
                <a:solidFill>
                  <a:srgbClr val="FF0000"/>
                </a:solidFill>
              </a:rPr>
              <a:t>SkyCalendar</a:t>
            </a:r>
            <a:r>
              <a:rPr lang="en-US" sz="2400" dirty="0" smtClean="0"/>
              <a:t>/Index.html</a:t>
            </a:r>
          </a:p>
          <a:p>
            <a:pPr lvl="1"/>
            <a:r>
              <a:rPr lang="en-US" sz="2400" dirty="0" smtClean="0"/>
              <a:t>http://www.phy.duke.edu/~kolena/sky.html</a:t>
            </a:r>
          </a:p>
          <a:p>
            <a:r>
              <a:rPr lang="en-US" dirty="0" smtClean="0"/>
              <a:t>Imaging Related User Groups</a:t>
            </a:r>
          </a:p>
          <a:p>
            <a:pPr lvl="1"/>
            <a:r>
              <a:rPr lang="en-US" dirty="0" smtClean="0"/>
              <a:t>SBIG/Images Plus/</a:t>
            </a:r>
            <a:r>
              <a:rPr lang="en-US" i="1" dirty="0" smtClean="0"/>
              <a:t>Your Scope Here</a:t>
            </a:r>
            <a:endParaRPr lang="en-US" dirty="0" smtClean="0"/>
          </a:p>
          <a:p>
            <a:r>
              <a:rPr lang="en-US" dirty="0" smtClean="0"/>
              <a:t>Planetarium Software</a:t>
            </a:r>
          </a:p>
          <a:p>
            <a:pPr lvl="1"/>
            <a:r>
              <a:rPr lang="en-US" sz="2400" dirty="0" smtClean="0"/>
              <a:t>The Sky</a:t>
            </a:r>
          </a:p>
          <a:p>
            <a:pPr lvl="1"/>
            <a:r>
              <a:rPr lang="en-US" sz="2400" dirty="0" smtClean="0"/>
              <a:t>Starry Night</a:t>
            </a:r>
          </a:p>
          <a:p>
            <a:pPr lvl="1"/>
            <a:r>
              <a:rPr lang="en-US" sz="2400" dirty="0" err="1" smtClean="0"/>
              <a:t>Cartes</a:t>
            </a:r>
            <a:r>
              <a:rPr lang="en-US" sz="2400" dirty="0" smtClean="0"/>
              <a:t> du </a:t>
            </a:r>
            <a:r>
              <a:rPr lang="en-US" sz="2400" dirty="0" err="1" smtClean="0"/>
              <a:t>Ciel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502</Words>
  <Application>Microsoft Office PowerPoint</Application>
  <PresentationFormat>On-screen Show (4:3)</PresentationFormat>
  <Paragraphs>140</Paragraphs>
  <Slides>36</Slides>
  <Notes>1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Office Theme</vt:lpstr>
      <vt:lpstr>C:\Documents and Settings\user\My Documents\Astronomy\NOVAC\Astro Imaging Forum\MayCal11.pdf</vt:lpstr>
      <vt:lpstr>C:\Documents and Settings\user\My Documents\Astronomy\NOVAC\Astro Imaging Forum\Image Planning.vsd\Drawing\~Page-1\Text block 8pt.69</vt:lpstr>
      <vt:lpstr>C:\Documents and Settings\user\My Documents\Astronomy\NOVAC\Astro Imaging Forum\Image Planning.vsd\Drawing\~Page-1\Text block 8pt.69</vt:lpstr>
      <vt:lpstr>Microsoft Office Visio Drawing</vt:lpstr>
      <vt:lpstr>Visio</vt:lpstr>
      <vt:lpstr>Planning for Astroimaging</vt:lpstr>
      <vt:lpstr>Topics</vt:lpstr>
      <vt:lpstr>Astroimaging Process Flow</vt:lpstr>
      <vt:lpstr>Concept Formulation</vt:lpstr>
      <vt:lpstr>Concept Formulation What do I want to accomplish?</vt:lpstr>
      <vt:lpstr>Concept Formulation What do I want to shoot tonight?</vt:lpstr>
      <vt:lpstr>Information Collection</vt:lpstr>
      <vt:lpstr>Target Information Collection</vt:lpstr>
      <vt:lpstr>Target Information Sources</vt:lpstr>
      <vt:lpstr>Information Collection  http://tonightssky.com/ </vt:lpstr>
      <vt:lpstr>Potential Nebula and Clusters (Partial List of 65 objects found)</vt:lpstr>
      <vt:lpstr>http://www.pa.msu.edu/abrams/SkyCalendar/Index.html</vt:lpstr>
      <vt:lpstr>Image Planning</vt:lpstr>
      <vt:lpstr>Image Planning</vt:lpstr>
      <vt:lpstr>Image Planning</vt:lpstr>
      <vt:lpstr>Image Planning Card</vt:lpstr>
      <vt:lpstr>Resulting Photo</vt:lpstr>
      <vt:lpstr>Image Planning Card</vt:lpstr>
      <vt:lpstr>Resulting Photo</vt:lpstr>
      <vt:lpstr>Image Planning Card</vt:lpstr>
      <vt:lpstr>Resulting Photo</vt:lpstr>
      <vt:lpstr>Image Planning Card</vt:lpstr>
      <vt:lpstr>Image Planning</vt:lpstr>
      <vt:lpstr>Desired Imaging time and Az-El</vt:lpstr>
      <vt:lpstr>Desired Imaging time and Az-El</vt:lpstr>
      <vt:lpstr>Double Iridium Flare</vt:lpstr>
      <vt:lpstr>Lunar Eclipse Feb 20 2008</vt:lpstr>
      <vt:lpstr>Venus Transit</vt:lpstr>
      <vt:lpstr>Timed Events</vt:lpstr>
      <vt:lpstr>Test Image Capture</vt:lpstr>
      <vt:lpstr>Test Image Results</vt:lpstr>
      <vt:lpstr>Image Centering Example</vt:lpstr>
      <vt:lpstr>On Camera Histogram</vt:lpstr>
      <vt:lpstr>Slide 34</vt:lpstr>
      <vt:lpstr>Final Thoughts on Image Planning</vt:lpstr>
      <vt:lpstr>Slide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61</cp:revision>
  <dcterms:created xsi:type="dcterms:W3CDTF">2011-02-15T19:40:23Z</dcterms:created>
  <dcterms:modified xsi:type="dcterms:W3CDTF">2011-03-11T16:30:26Z</dcterms:modified>
</cp:coreProperties>
</file>